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331640" y="332656"/>
            <a:ext cx="62646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prstShdw prst="shdw13" dist="53882" dir="13500000">
                    <a:srgbClr val="009900">
                      <a:alpha val="50000"/>
                    </a:srgbClr>
                  </a:prstShdw>
                </a:effectLst>
                <a:latin typeface="Arial"/>
                <a:cs typeface="Arial"/>
              </a:rPr>
              <a:t>городецкая роспись</a:t>
            </a:r>
            <a:endParaRPr lang="ru-RU" sz="60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prstShdw prst="shdw13" dist="53882" dir="13500000">
                  <a:srgbClr val="009900">
                    <a:alpha val="50000"/>
                  </a:srgbClr>
                </a:prstShdw>
              </a:effectLst>
              <a:latin typeface="Arial"/>
              <a:cs typeface="Arial"/>
            </a:endParaRPr>
          </a:p>
        </p:txBody>
      </p: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420888"/>
            <a:ext cx="4032250" cy="3455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79512" y="2348880"/>
            <a:ext cx="47525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Monotype Corsiva" pitchFamily="66" charset="0"/>
              </a:rPr>
              <a:t>НОД по изобразительному искусству в старшей группе</a:t>
            </a:r>
          </a:p>
          <a:p>
            <a:pPr>
              <a:spcBef>
                <a:spcPct val="50000"/>
              </a:spcBef>
            </a:pPr>
            <a:endParaRPr lang="ru-RU" sz="3200" dirty="0" smtClean="0">
              <a:latin typeface="Monotype Corsiva" pitchFamily="66" charset="0"/>
            </a:endParaRPr>
          </a:p>
          <a:p>
            <a:pPr>
              <a:spcBef>
                <a:spcPct val="50000"/>
              </a:spcBef>
            </a:pPr>
            <a:endParaRPr lang="ru-RU" sz="3200" dirty="0" smtClean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арпов\Pictures\04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950866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4213" y="620713"/>
            <a:ext cx="3598862" cy="23764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0" y="571500"/>
            <a:ext cx="3544888" cy="23526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7" descr="C:\Users\карпов\Desktop\ГОРОДЕЦ\сканирование000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139952" y="3789363"/>
            <a:ext cx="4075361" cy="25997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3501008"/>
            <a:ext cx="2383635" cy="2996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арпов\Pictures\04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950866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31640" y="980728"/>
            <a:ext cx="6336704" cy="49516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2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арпов\Pictures\04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950866"/>
          </a:xfrm>
          <a:prstGeom prst="rect">
            <a:avLst/>
          </a:prstGeom>
          <a:noFill/>
        </p:spPr>
      </p:pic>
      <p:pic>
        <p:nvPicPr>
          <p:cNvPr id="3" name="Picture 5" descr="C:\Users\карпов\Desktop\ГОРОДЕЦ\сканирование001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3568" y="1052736"/>
            <a:ext cx="3402471" cy="45388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2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6" descr="C:\Users\карпов\Desktop\ГОРОДЕЦ\сканирование001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32040" y="1052736"/>
            <a:ext cx="3296855" cy="45497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2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арпов\Pictures\04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950866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404664"/>
            <a:ext cx="2926030" cy="4293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0" y="4354513"/>
            <a:ext cx="5157788" cy="2381250"/>
          </a:xfrm>
          <a:prstGeom prst="rect">
            <a:avLst/>
          </a:prstGeom>
          <a:noFill/>
          <a:ln w="57150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779912" y="404664"/>
            <a:ext cx="49685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rgbClr val="CC3300"/>
                </a:solidFill>
                <a:latin typeface="Monotype Corsiva" pitchFamily="66" charset="0"/>
              </a:rPr>
              <a:t>Никогда ни с кем не спутаешь вороного городецкого чудо-коня, изображенного всегда в профиль с поджатой крючком ногой, с лебединой выгнутой шеей. А цветы? Городецкие розаны — их там называют купавками --— фантастической окраски и такой живой упругости, что кажется, бутоны вот-вот лопнут, раскроются…</a:t>
            </a:r>
            <a:r>
              <a:rPr lang="ru-RU" sz="2400" b="1" dirty="0" smtClean="0">
                <a:solidFill>
                  <a:srgbClr val="CC3300"/>
                </a:solidFill>
              </a:rPr>
              <a:t> </a:t>
            </a:r>
            <a:endParaRPr lang="ru-RU" sz="2400" b="1" dirty="0">
              <a:solidFill>
                <a:srgbClr val="CC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арпов\Pictures\04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950866"/>
          </a:xfrm>
          <a:prstGeom prst="rect">
            <a:avLst/>
          </a:prstGeom>
          <a:noFill/>
        </p:spPr>
      </p:pic>
      <p:pic>
        <p:nvPicPr>
          <p:cNvPr id="3" name="Picture 4" descr="C:\Users\карпов\Desktop\ГОРОДЕЦ\сканирование000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31640" y="1052736"/>
            <a:ext cx="6840760" cy="45739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арпов\Pictures\04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50866"/>
          </a:xfrm>
          <a:prstGeom prst="rect">
            <a:avLst/>
          </a:prstGeom>
          <a:noFill/>
        </p:spPr>
      </p:pic>
      <p:pic>
        <p:nvPicPr>
          <p:cNvPr id="3" name="Picture 8" descr="C:\Users\карпов\Desktop\ГОРОДЕЦ\сканирование001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3568" y="1484784"/>
            <a:ext cx="7734724" cy="32096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259632" y="4941168"/>
            <a:ext cx="17203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подмалёвок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95936" y="4941168"/>
            <a:ext cx="1624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оттенёвка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28184" y="4869160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разживка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арпов\Pictures\04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50866"/>
          </a:xfrm>
          <a:prstGeom prst="rect">
            <a:avLst/>
          </a:prstGeom>
          <a:noFill/>
        </p:spPr>
      </p:pic>
      <p:pic>
        <p:nvPicPr>
          <p:cNvPr id="3" name="Picture 9" descr="C:\Users\карпов\Desktop\ГОРОДЕЦ\сканирование0017 - копия - копия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3568" y="620688"/>
            <a:ext cx="6336703" cy="19529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10" descr="C:\Users\карпов\Desktop\ГОРОДЕЦ\сканирование001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051720" y="3861048"/>
            <a:ext cx="5615702" cy="17462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899592" y="2852936"/>
            <a:ext cx="17203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подмалёвок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3848" y="2852936"/>
            <a:ext cx="1624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оттенёвка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4088" y="2852936"/>
            <a:ext cx="14686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разживка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арпов\Pictures\04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950866"/>
          </a:xfrm>
          <a:prstGeom prst="rect">
            <a:avLst/>
          </a:prstGeom>
          <a:noFill/>
        </p:spPr>
      </p:pic>
      <p:pic>
        <p:nvPicPr>
          <p:cNvPr id="3" name="Picture 7" descr="C:\Users\карпов\Desktop\ГОРОДЕЦ\сканирование001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27584" y="1196752"/>
            <a:ext cx="4521026" cy="16894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8" descr="C:\Users\карпов\Desktop\ГОРОДЕЦ\сканирование0019 - копия (2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051720" y="3212976"/>
            <a:ext cx="4745137" cy="1752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9" descr="C:\Users\карпов\Desktop\ГОРОДЕЦ\сканирование0019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75856" y="5301208"/>
            <a:ext cx="5184486" cy="13678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547196" y="404664"/>
            <a:ext cx="5820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Варианты выполнения мотива «купавка»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арпов\Pictures\04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950866"/>
          </a:xfrm>
          <a:prstGeom prst="rect">
            <a:avLst/>
          </a:prstGeom>
          <a:noFill/>
        </p:spPr>
      </p:pic>
      <p:pic>
        <p:nvPicPr>
          <p:cNvPr id="3" name="Picture 9" descr="C:\Users\карпов\Desktop\ГОРОДЕЦ\сканирование002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1560" y="692696"/>
            <a:ext cx="7485707" cy="1583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10" descr="C:\Users\карпов\Desktop\ГОРОДЕЦ\сканирование0020 - копия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27584" y="3717032"/>
            <a:ext cx="7233337" cy="1893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835696" y="5877272"/>
            <a:ext cx="57262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Варианты выполнения мотива «листок»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2420888"/>
            <a:ext cx="17203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подмалёвок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3888" y="2420888"/>
            <a:ext cx="1624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оттенёвка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40152" y="2492896"/>
            <a:ext cx="14686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разживка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арпов\Pictures\04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5086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491880" y="260648"/>
            <a:ext cx="23903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dirty="0" smtClean="0">
                <a:solidFill>
                  <a:srgbClr val="FF3300"/>
                </a:solidFill>
                <a:latin typeface="Monotype Corsiva" pitchFamily="66" charset="0"/>
              </a:rPr>
              <a:t>Работы детей</a:t>
            </a:r>
            <a:endParaRPr lang="ru-RU" sz="3200" dirty="0">
              <a:solidFill>
                <a:srgbClr val="FF3300"/>
              </a:solidFill>
              <a:latin typeface="Monotype Corsiva" pitchFamily="66" charset="0"/>
            </a:endParaRPr>
          </a:p>
        </p:txBody>
      </p:sp>
      <p:pic>
        <p:nvPicPr>
          <p:cNvPr id="6" name="Picture 6" descr="D:\занятия\картинки для презентаций\87783474_File11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04664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84" y="571224"/>
            <a:ext cx="2681632" cy="35755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186" y="2690664"/>
            <a:ext cx="2867786" cy="38237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852" y="690349"/>
            <a:ext cx="2592288" cy="3456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карпов\Pictures\04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1053" y="-57360"/>
            <a:ext cx="9185053" cy="691536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44008" y="332656"/>
            <a:ext cx="410445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Родина городецкой живописи, а точнее, росписи по дереву— старинный волжский город. И в Городце и во многих окрестных деревнях, прильнувших к речке </a:t>
            </a:r>
            <a:r>
              <a:rPr lang="ru-RU" sz="2800" dirty="0" err="1" smtClean="0">
                <a:latin typeface="Monotype Corsiva" pitchFamily="66" charset="0"/>
              </a:rPr>
              <a:t>Узоле</a:t>
            </a:r>
            <a:r>
              <a:rPr lang="ru-RU" sz="2800" dirty="0" smtClean="0">
                <a:latin typeface="Monotype Corsiva" pitchFamily="66" charset="0"/>
              </a:rPr>
              <a:t>, мастеровые люди издавна славились умением плести деревянное кружево. Богатейшая резьба украшала избы—ладные да высокие, прялки, посуду, игрушки. </a:t>
            </a:r>
            <a:endParaRPr lang="ru-RU" sz="2800" dirty="0">
              <a:latin typeface="Monotype Corsiva" pitchFamily="66" charset="0"/>
            </a:endParaRPr>
          </a:p>
        </p:txBody>
      </p:sp>
      <p:pic>
        <p:nvPicPr>
          <p:cNvPr id="4" name="Picture 5" descr="62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3743325" cy="2808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6" descr="gorod_masterov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717032"/>
            <a:ext cx="3727450" cy="25828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арпов\Pictures\04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263" y="0"/>
            <a:ext cx="9171263" cy="6858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620688"/>
            <a:ext cx="7008812" cy="5256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карпов\Pictures\04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950866"/>
          </a:xfrm>
          <a:prstGeom prst="rect">
            <a:avLst/>
          </a:prstGeom>
          <a:noFill/>
        </p:spPr>
      </p:pic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3568" y="692696"/>
            <a:ext cx="2952328" cy="40795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3968" y="2204864"/>
            <a:ext cx="4355408" cy="374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карпов\Pictures\04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913068"/>
          </a:xfrm>
          <a:prstGeom prst="rect">
            <a:avLst/>
          </a:prstGeom>
          <a:noFill/>
        </p:spPr>
      </p:pic>
      <p:pic>
        <p:nvPicPr>
          <p:cNvPr id="3" name="Picture 6" descr="C:\Users\карпов\Desktop\ГОРОДЕЦ\1414_lg_6618b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59632" y="836712"/>
            <a:ext cx="3025080" cy="58930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7" descr="C:\Users\карпов\Desktop\ГОРОДЕЦ\1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08104" y="836712"/>
            <a:ext cx="2736304" cy="58477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3923928" y="188640"/>
            <a:ext cx="12314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Прялки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арпов\Pictures\04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950866"/>
          </a:xfrm>
          <a:prstGeom prst="rect">
            <a:avLst/>
          </a:prstGeom>
          <a:noFill/>
        </p:spPr>
      </p:pic>
      <p:pic>
        <p:nvPicPr>
          <p:cNvPr id="3" name="Picture 7" descr="C:\Users\карпов\Desktop\ГОРОДЕЦ\сканирование000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576" y="548680"/>
            <a:ext cx="3593293" cy="37970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8" descr="C:\Users\карпов\Desktop\ГОРОДЕЦ\сканирование000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32040" y="1700808"/>
            <a:ext cx="3613216" cy="36237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23528" y="4725144"/>
            <a:ext cx="38571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Эскизы росписи «Свидание»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99992" y="5589240"/>
            <a:ext cx="36824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Эскизы росписи «Свадьба»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арпов\Pictures\04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950866"/>
          </a:xfrm>
          <a:prstGeom prst="rect">
            <a:avLst/>
          </a:prstGeom>
          <a:noFill/>
        </p:spPr>
      </p:pic>
      <p:pic>
        <p:nvPicPr>
          <p:cNvPr id="3" name="Рисунок 5" descr="0_5a29b_31acac52_XL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347864" y="404664"/>
            <a:ext cx="5486400" cy="4114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4355976" y="5229200"/>
            <a:ext cx="23695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Детская мебель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арпов\Pictures\04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950866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75856" y="260648"/>
            <a:ext cx="5378921" cy="5377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4355976" y="6165304"/>
            <a:ext cx="2133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Конь -качалка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арпов\Pictures\04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50866"/>
          </a:xfrm>
          <a:prstGeom prst="rect">
            <a:avLst/>
          </a:prstGeom>
          <a:noFill/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429000"/>
            <a:ext cx="4075113" cy="3060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0"/>
            <a:ext cx="3649662" cy="35290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501008"/>
            <a:ext cx="2376488" cy="2879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150</Words>
  <Application>Microsoft Office PowerPoint</Application>
  <PresentationFormat>Экран (4:3)</PresentationFormat>
  <Paragraphs>21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карпов</dc:creator>
  <cp:lastModifiedBy>HP</cp:lastModifiedBy>
  <cp:revision>17</cp:revision>
  <dcterms:created xsi:type="dcterms:W3CDTF">2013-04-15T17:24:50Z</dcterms:created>
  <dcterms:modified xsi:type="dcterms:W3CDTF">2022-01-16T19:15:33Z</dcterms:modified>
</cp:coreProperties>
</file>