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7" r:id="rId4"/>
    <p:sldId id="268" r:id="rId5"/>
    <p:sldId id="269" r:id="rId6"/>
    <p:sldId id="270" r:id="rId7"/>
    <p:sldId id="265" r:id="rId8"/>
    <p:sldId id="272" r:id="rId9"/>
    <p:sldId id="271" r:id="rId10"/>
    <p:sldId id="273" r:id="rId11"/>
    <p:sldId id="27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737B2-8F91-4755-BBD2-4E283FE105C4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F0C41-1DAC-4CB3-B66D-365A955B8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683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737B2-8F91-4755-BBD2-4E283FE105C4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F0C41-1DAC-4CB3-B66D-365A955B8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439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737B2-8F91-4755-BBD2-4E283FE105C4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F0C41-1DAC-4CB3-B66D-365A955B8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867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737B2-8F91-4755-BBD2-4E283FE105C4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F0C41-1DAC-4CB3-B66D-365A955B8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454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737B2-8F91-4755-BBD2-4E283FE105C4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F0C41-1DAC-4CB3-B66D-365A955B8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272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737B2-8F91-4755-BBD2-4E283FE105C4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F0C41-1DAC-4CB3-B66D-365A955B8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842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737B2-8F91-4755-BBD2-4E283FE105C4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F0C41-1DAC-4CB3-B66D-365A955B8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943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737B2-8F91-4755-BBD2-4E283FE105C4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F0C41-1DAC-4CB3-B66D-365A955B8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513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737B2-8F91-4755-BBD2-4E283FE105C4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F0C41-1DAC-4CB3-B66D-365A955B8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733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737B2-8F91-4755-BBD2-4E283FE105C4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F0C41-1DAC-4CB3-B66D-365A955B8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168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737B2-8F91-4755-BBD2-4E283FE105C4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F0C41-1DAC-4CB3-B66D-365A955B8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183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737B2-8F91-4755-BBD2-4E283FE105C4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F0C41-1DAC-4CB3-B66D-365A955B8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2454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3568" y="476672"/>
            <a:ext cx="7344816" cy="4572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effectLst/>
                <a:latin typeface="Times New Roman"/>
                <a:ea typeface="Calibri"/>
                <a:cs typeface="Times New Roman"/>
              </a:rPr>
              <a:t>Управление Образования Сергиево-Посадского</a:t>
            </a:r>
            <a:r>
              <a:rPr lang="ru-RU" sz="1600" b="1" dirty="0" smtClean="0">
                <a:ea typeface="Calibri"/>
                <a:cs typeface="Times New Roman"/>
              </a:rPr>
              <a:t> </a:t>
            </a:r>
            <a:r>
              <a:rPr lang="ru-RU" sz="1600" b="1" dirty="0" smtClean="0">
                <a:effectLst/>
                <a:latin typeface="Times New Roman"/>
                <a:ea typeface="Calibri"/>
                <a:cs typeface="Times New Roman"/>
              </a:rPr>
              <a:t>муниципального района МБДОУ</a:t>
            </a:r>
            <a:r>
              <a:rPr lang="ru-RU" sz="1600" b="1" dirty="0" smtClean="0">
                <a:ea typeface="Calibri"/>
                <a:cs typeface="Times New Roman"/>
              </a:rPr>
              <a:t> </a:t>
            </a:r>
            <a:r>
              <a:rPr lang="ru-RU" sz="1600" b="1" dirty="0" smtClean="0">
                <a:effectLst/>
                <a:latin typeface="Times New Roman"/>
                <a:ea typeface="Calibri"/>
                <a:cs typeface="Times New Roman"/>
              </a:rPr>
              <a:t>«Детский сад </a:t>
            </a:r>
            <a:r>
              <a:rPr lang="ru-RU" sz="1600" b="1" dirty="0" smtClean="0">
                <a:effectLst/>
                <a:latin typeface="Times New Roman"/>
                <a:ea typeface="Calibri"/>
                <a:cs typeface="Times New Roman"/>
              </a:rPr>
              <a:t>общеразвивающего вида №33»</a:t>
            </a:r>
            <a:endParaRPr lang="ru-RU" sz="1600" b="1" dirty="0" smtClean="0">
              <a:ea typeface="Calibri"/>
              <a:cs typeface="Times New Roman"/>
            </a:endParaRPr>
          </a:p>
          <a:p>
            <a:pPr algn="ctr">
              <a:spcAft>
                <a:spcPts val="1000"/>
              </a:spcAft>
            </a:pPr>
            <a:endParaRPr lang="ru-RU" sz="3200" b="1" dirty="0">
              <a:solidFill>
                <a:schemeClr val="accent1">
                  <a:lumMod val="50000"/>
                </a:schemeClr>
              </a:solidFill>
              <a:latin typeface="Times New Roman"/>
              <a:ea typeface="Calibri"/>
              <a:cs typeface="Times New Roman"/>
            </a:endParaRPr>
          </a:p>
          <a:p>
            <a:pPr algn="ctr">
              <a:spcAft>
                <a:spcPts val="1000"/>
              </a:spcAft>
            </a:pPr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Проект на тему:</a:t>
            </a:r>
            <a:endParaRPr lang="ru-RU" sz="4000" i="1" dirty="0">
              <a:solidFill>
                <a:schemeClr val="accent1">
                  <a:lumMod val="50000"/>
                </a:schemeClr>
              </a:solidFill>
              <a:ea typeface="Calibri"/>
              <a:cs typeface="Times New Roman"/>
            </a:endParaRPr>
          </a:p>
          <a:p>
            <a:pPr algn="ctr">
              <a:spcAft>
                <a:spcPts val="1000"/>
              </a:spcAft>
            </a:pPr>
            <a:r>
              <a:rPr lang="ru-RU" sz="4000" b="1" i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«Мы память бережно храним» </a:t>
            </a:r>
          </a:p>
          <a:p>
            <a:pPr algn="ctr">
              <a:spcAft>
                <a:spcPts val="1000"/>
              </a:spcAft>
            </a:pP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посвящённый 75-летию Победы </a:t>
            </a: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ВОВ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/>
                <a:ea typeface="Calibri"/>
                <a:cs typeface="Times New Roman"/>
              </a:rPr>
              <a:t>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effectLst/>
              <a:latin typeface="Times New Roman"/>
              <a:ea typeface="Calibri"/>
              <a:cs typeface="Times New Roman"/>
            </a:endParaRPr>
          </a:p>
          <a:p>
            <a:pPr algn="r">
              <a:spcAft>
                <a:spcPts val="1000"/>
              </a:spcAft>
            </a:pP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>
              <a:spcAft>
                <a:spcPts val="1000"/>
              </a:spcAft>
            </a:pPr>
            <a:r>
              <a:rPr lang="ru-RU" b="1" i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Выполнили </a:t>
            </a:r>
            <a:r>
              <a:rPr lang="ru-RU" b="1" i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– </a:t>
            </a:r>
            <a:r>
              <a:rPr lang="ru-RU" b="1" i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Киселева С.Ю.</a:t>
            </a:r>
          </a:p>
          <a:p>
            <a:pPr algn="r">
              <a:spcAft>
                <a:spcPts val="1000"/>
              </a:spcAft>
            </a:pPr>
            <a:r>
              <a:rPr lang="ru-RU" b="1" i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Поваренкова</a:t>
            </a:r>
            <a:r>
              <a:rPr lang="ru-RU" b="1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В.Ю.</a:t>
            </a:r>
            <a:endParaRPr lang="ru-RU" b="1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64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69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87524" y="404664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По результатам реализации проекта у воспитанников расширены знания о Великой Отечественной войне. Сформировано уважительное отношение к участникам войны, труженикам тыла, бережное отношение к семейным фотографиям и реликвиям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50" y="1598204"/>
            <a:ext cx="2993278" cy="39910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56" y="1598204"/>
            <a:ext cx="5487139" cy="399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449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158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1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19064" y="836712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</a:rPr>
              <a:t>75-летие Победы в Великой Отечественной войне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</a:rPr>
              <a:t>. </a:t>
            </a:r>
            <a:endParaRPr lang="ru-RU" dirty="0" smtClean="0">
              <a:solidFill>
                <a:srgbClr val="111111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</a:rPr>
              <a:t>Важную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</a:rPr>
              <a:t>задачу, которую ставит современное общество в воспитании подрастающего поколения - это воспитание патриотических и интернациональных чувств, любовь к Родине.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348880"/>
            <a:ext cx="5148064" cy="386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650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69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71700" y="620688"/>
            <a:ext cx="540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</a:rPr>
              <a:t>Детство – самая благодатная пора для привития священного чувства любви к Родине.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231" y="1482129"/>
            <a:ext cx="3699703" cy="49329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647" y="1482129"/>
            <a:ext cx="3256311" cy="24422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647" y="3930790"/>
            <a:ext cx="3312368" cy="248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86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69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547664" y="476672"/>
            <a:ext cx="60486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</a:rPr>
              <a:t>Без уважения к истории своего </a:t>
            </a:r>
            <a:r>
              <a:rPr lang="ru-RU" sz="2000" b="1" dirty="0">
                <a:solidFill>
                  <a:srgbClr val="111111"/>
                </a:solidFill>
                <a:latin typeface="Times New Roman" panose="02020603050405020304" pitchFamily="18" charset="0"/>
              </a:rPr>
              <a:t>Отечества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</a:rPr>
              <a:t>, своей малой родины нельзя воспитать у детей чувства собственного достоинства и уверенности в себе.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404" y="1457699"/>
            <a:ext cx="5157192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57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69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07604" y="404664"/>
            <a:ext cx="71287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11111"/>
                </a:solidFill>
                <a:latin typeface="Times New Roman" panose="02020603050405020304" pitchFamily="18" charset="0"/>
              </a:rPr>
              <a:t>Великая Отечественная война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</a:rPr>
              <a:t> – одно из важнейших событий в жизни России. Как научить детей 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</a:rPr>
              <a:t>помнить защитников Родины,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</a:rPr>
              <a:t>отстоявших родную землю, гордится мужеством, героизмом, стойкостью советских солдат и офицеров, самоотверженностью тружеников тыла – женщин, стариков и детей?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45" y="2036256"/>
            <a:ext cx="2993280" cy="39910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993" y="2036256"/>
            <a:ext cx="4921318" cy="40504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7" y="2039526"/>
            <a:ext cx="3024336" cy="403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293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69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63588" y="404664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Для реализации данного проекты мы использовали различные </a:t>
            </a:r>
          </a:p>
          <a:p>
            <a:pPr algn="ctr"/>
            <a:r>
              <a:rPr lang="ru-RU" dirty="0" smtClean="0"/>
              <a:t>формы работы с воспитанниками и их родителями.</a:t>
            </a:r>
          </a:p>
          <a:p>
            <a:pPr algn="ctr"/>
            <a:r>
              <a:rPr lang="ru-RU" dirty="0" smtClean="0"/>
              <a:t>Были организованы выставки рисунков «День Победы» </a:t>
            </a:r>
          </a:p>
          <a:p>
            <a:pPr algn="ctr"/>
            <a:r>
              <a:rPr lang="ru-RU" dirty="0" smtClean="0"/>
              <a:t>и поделок </a:t>
            </a:r>
            <a:r>
              <a:rPr lang="ru-RU" dirty="0"/>
              <a:t>«Этих дней не смолкнет слава!»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36" y="1988875"/>
            <a:ext cx="3789040" cy="37890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027347"/>
            <a:ext cx="3797152" cy="379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262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69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47664" y="404664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</a:t>
            </a:r>
            <a:r>
              <a:rPr lang="ru-RU" dirty="0" smtClean="0"/>
              <a:t>роведение </a:t>
            </a:r>
            <a:r>
              <a:rPr lang="ru-RU" dirty="0"/>
              <a:t>конкурса чтецов «Этот славный День Победы»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805363"/>
            <a:ext cx="5661248" cy="56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67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69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03648" y="548680"/>
            <a:ext cx="6336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Проведение </a:t>
            </a:r>
            <a:r>
              <a:rPr lang="ru-RU" sz="2000" dirty="0"/>
              <a:t>мастер-класса «Букет Победы»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388" y="953160"/>
            <a:ext cx="5445224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250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69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08212" y="476672"/>
            <a:ext cx="6327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Создание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коллективной работы из строительного материала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«Растим патриотов России»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019" y="1100199"/>
            <a:ext cx="4825166" cy="36188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011752"/>
            <a:ext cx="3779912" cy="25927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011752"/>
            <a:ext cx="3079352" cy="2551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1468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237</Words>
  <Application>Microsoft Office PowerPoint</Application>
  <PresentationFormat>Экран (4:3)</PresentationFormat>
  <Paragraphs>21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HP</cp:lastModifiedBy>
  <cp:revision>16</cp:revision>
  <dcterms:created xsi:type="dcterms:W3CDTF">2020-10-18T09:47:21Z</dcterms:created>
  <dcterms:modified xsi:type="dcterms:W3CDTF">2020-10-25T18:24:45Z</dcterms:modified>
</cp:coreProperties>
</file>